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7" r:id="rId2"/>
    <p:sldId id="286" r:id="rId3"/>
    <p:sldId id="26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</p:sldIdLst>
  <p:sldSz cx="12192000" cy="6858000"/>
  <p:notesSz cx="6858000" cy="9144000"/>
  <p:embeddedFontLst>
    <p:embeddedFont>
      <p:font typeface="Adobe 고딕 Std B" panose="020B0800000000000000" pitchFamily="34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014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256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83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44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4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846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058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50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77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57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3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함수의 이름 짓는 규칙은 변수의 이름을 짓는 규칙과 같음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인자는 함수를 호출할 때 함수에 넘겨줄 값들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넘겨진 인자는 변수에 저장됨</a:t>
            </a:r>
            <a:r>
              <a:rPr lang="en-US" altLang="ko-KR" dirty="0"/>
              <a:t>. </a:t>
            </a:r>
            <a:r>
              <a:rPr lang="ko-KR" altLang="en-US" dirty="0"/>
              <a:t>인자 목록에 선언된 변수는 함수 내에서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함수를 호출하면 함수 본체가 한 </a:t>
            </a:r>
            <a:r>
              <a:rPr lang="ko-KR" altLang="en-US" dirty="0" err="1"/>
              <a:t>줄씩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함수 실행이 끝나고 넘겨줄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반환값은</a:t>
            </a:r>
            <a:r>
              <a:rPr lang="ko-KR" altLang="en-US" dirty="0"/>
              <a:t> 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반환할 값의 자료형을 함수 이름 앞에 </a:t>
            </a:r>
            <a:r>
              <a:rPr lang="ko-KR" altLang="en-US" dirty="0" err="1"/>
              <a:t>적어줌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함수 내에서 선언된 변수는 함수 실행이 </a:t>
            </a:r>
            <a:r>
              <a:rPr lang="ko-KR" altLang="en-US" dirty="0" err="1"/>
              <a:t>종료될까지만</a:t>
            </a:r>
            <a:r>
              <a:rPr lang="ko-KR" altLang="en-US" dirty="0"/>
              <a:t> 유효함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6D91-9A84-4700-B2FB-2047C2C59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414"/>
            <a:ext cx="9144000" cy="2158516"/>
          </a:xfrm>
        </p:spPr>
        <p:txBody>
          <a:bodyPr>
            <a:normAutofit/>
          </a:bodyPr>
          <a:lstStyle/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세션장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최지현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이승환</a:t>
            </a:r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1" y="1386192"/>
            <a:ext cx="9847977" cy="202058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main</a:t>
            </a:r>
            <a:r>
              <a:rPr lang="ko-KR" altLang="en-US" sz="2000" dirty="0"/>
              <a:t>도 함수의 일종</a:t>
            </a:r>
          </a:p>
          <a:p>
            <a:pPr algn="l"/>
            <a:r>
              <a:rPr lang="ko-KR" altLang="en-US" sz="2000" dirty="0"/>
              <a:t>인자를 받지 않고 </a:t>
            </a:r>
            <a:r>
              <a:rPr lang="en-US" altLang="ko-KR" sz="2000" dirty="0">
                <a:solidFill>
                  <a:srgbClr val="FF0000"/>
                </a:solidFill>
              </a:rPr>
              <a:t>int</a:t>
            </a:r>
            <a:r>
              <a:rPr lang="ko-KR" altLang="en-US" sz="2000" dirty="0">
                <a:solidFill>
                  <a:srgbClr val="FF0000"/>
                </a:solidFill>
              </a:rPr>
              <a:t>형 값을 반환</a:t>
            </a:r>
            <a:r>
              <a:rPr lang="ko-KR" altLang="en-US" sz="2000" dirty="0"/>
              <a:t>하는 함수</a:t>
            </a:r>
          </a:p>
          <a:p>
            <a:pPr algn="l"/>
            <a:r>
              <a:rPr lang="ko-KR" altLang="en-US" sz="2000" dirty="0">
                <a:solidFill>
                  <a:srgbClr val="FF0000"/>
                </a:solidFill>
              </a:rPr>
              <a:t>프로그램이 실행될 때</a:t>
            </a:r>
            <a:r>
              <a:rPr lang="en-US" altLang="ko-KR" sz="2000" dirty="0">
                <a:solidFill>
                  <a:srgbClr val="FF0000"/>
                </a:solidFill>
              </a:rPr>
              <a:t>, main</a:t>
            </a:r>
            <a:r>
              <a:rPr lang="ko-KR" altLang="en-US" sz="2000" dirty="0">
                <a:solidFill>
                  <a:srgbClr val="FF0000"/>
                </a:solidFill>
              </a:rPr>
              <a:t>함수를 호출</a:t>
            </a:r>
          </a:p>
          <a:p>
            <a:pPr algn="l"/>
            <a:r>
              <a:rPr lang="ko-KR" altLang="en-US" sz="2000" dirty="0"/>
              <a:t>인자를 받는 </a:t>
            </a:r>
            <a:r>
              <a:rPr lang="en-US" altLang="ko-KR" sz="2000" dirty="0"/>
              <a:t>main</a:t>
            </a:r>
            <a:r>
              <a:rPr lang="ko-KR" altLang="en-US" sz="2000" dirty="0"/>
              <a:t>함수도 있음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 </a:t>
            </a:r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D2975-3DE5-4D4C-8827-9C1102C3C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34" y="3451224"/>
            <a:ext cx="6132917" cy="215709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DC62824-D1C6-4E69-A142-8F67A2515C08}"/>
              </a:ext>
            </a:extLst>
          </p:cNvPr>
          <p:cNvCxnSpPr>
            <a:endCxn id="6" idx="3"/>
          </p:cNvCxnSpPr>
          <p:nvPr/>
        </p:nvCxnSpPr>
        <p:spPr>
          <a:xfrm>
            <a:off x="3799840" y="4529771"/>
            <a:ext cx="538171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9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184405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함수를 선언하기 전에 사용한다면</a:t>
            </a:r>
            <a:r>
              <a:rPr lang="en-US" altLang="ko-KR" dirty="0"/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함수의 원형 선언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03341-4F12-47FD-A6EB-9C88EB7A2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441" y="2184121"/>
            <a:ext cx="4705118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09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184405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함수의 정의를 찾지 못해 에러가 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함수의 원형 선언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FA50B7-0179-4714-B5AA-F24244D1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10" y="2005012"/>
            <a:ext cx="7544440" cy="37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184405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컴퓨터는 프로그램을 </a:t>
            </a:r>
            <a:r>
              <a:rPr lang="ko-KR" altLang="en-US" dirty="0">
                <a:solidFill>
                  <a:srgbClr val="FF0000"/>
                </a:solidFill>
              </a:rPr>
              <a:t>위에서 아래로 순서대로 </a:t>
            </a:r>
            <a:r>
              <a:rPr lang="ko-KR" altLang="en-US" dirty="0"/>
              <a:t>읽음</a:t>
            </a:r>
          </a:p>
          <a:p>
            <a:pPr algn="l"/>
            <a:r>
              <a:rPr lang="ko-KR" altLang="en-US" dirty="0"/>
              <a:t>컴퓨터가 </a:t>
            </a:r>
            <a:r>
              <a:rPr lang="en-US" altLang="ko-KR" dirty="0"/>
              <a:t>abs</a:t>
            </a:r>
            <a:r>
              <a:rPr lang="ko-KR" altLang="en-US" dirty="0"/>
              <a:t>에 대한 정의를 찾지 못해서 에러가 나는 것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함수의 원형 선언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0E7FCF-9255-4C9B-8F42-2BAC3E87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771" y="2482532"/>
            <a:ext cx="4705118" cy="3686175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071D7BA-5AB6-4DA6-81DA-415CD0EE2358}"/>
              </a:ext>
            </a:extLst>
          </p:cNvPr>
          <p:cNvSpPr/>
          <p:nvPr/>
        </p:nvSpPr>
        <p:spPr>
          <a:xfrm>
            <a:off x="3017520" y="2624772"/>
            <a:ext cx="568960" cy="2008188"/>
          </a:xfrm>
          <a:prstGeom prst="downArrow">
            <a:avLst/>
          </a:prstGeom>
          <a:noFill/>
          <a:ln w="25400">
            <a:solidFill>
              <a:srgbClr val="A9B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535D683-25A6-4301-8620-8B4EA4012EF2}"/>
              </a:ext>
            </a:extLst>
          </p:cNvPr>
          <p:cNvCxnSpPr/>
          <p:nvPr/>
        </p:nvCxnSpPr>
        <p:spPr>
          <a:xfrm flipV="1">
            <a:off x="7101840" y="2482532"/>
            <a:ext cx="2204720" cy="382588"/>
          </a:xfrm>
          <a:prstGeom prst="bentConnector3">
            <a:avLst>
              <a:gd name="adj1" fmla="val -23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A99871-B1B8-4603-86DE-875BDDDE08B0}"/>
              </a:ext>
            </a:extLst>
          </p:cNvPr>
          <p:cNvSpPr txBox="1"/>
          <p:nvPr/>
        </p:nvSpPr>
        <p:spPr>
          <a:xfrm>
            <a:off x="9306560" y="230798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???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7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195976" y="1461162"/>
            <a:ext cx="9546319" cy="1772227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solidFill>
                  <a:srgbClr val="FF0000"/>
                </a:solidFill>
              </a:rPr>
              <a:t>★함수의 원형을 선언</a:t>
            </a:r>
          </a:p>
          <a:p>
            <a:pPr algn="l"/>
            <a:r>
              <a:rPr lang="ko-KR" altLang="en-US" dirty="0"/>
              <a:t>함수의 내용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  <a:r>
              <a:rPr lang="ko-KR" altLang="en-US" dirty="0"/>
              <a:t>은 나중에 작성해도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함수의 원형 선언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60EBEE-763E-4E05-B08F-2CBD22AC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901" y="2731953"/>
            <a:ext cx="4268470" cy="394428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90AB02-ECA5-4313-8853-6E1E804AADF1}"/>
              </a:ext>
            </a:extLst>
          </p:cNvPr>
          <p:cNvCxnSpPr/>
          <p:nvPr/>
        </p:nvCxnSpPr>
        <p:spPr>
          <a:xfrm>
            <a:off x="3834901" y="3118910"/>
            <a:ext cx="21342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37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17752" y="588232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704792"/>
            <a:ext cx="7281681" cy="647506"/>
            <a:chOff x="1080916" y="1660829"/>
            <a:chExt cx="7677186" cy="647506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1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27523" y="1796316"/>
              <a:ext cx="7030579" cy="38589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 큰 문제를 작게 나눠서 하나씩  해결하는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더 빨리 문제를 해결하는 방법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2892689"/>
            <a:ext cx="6942127" cy="647506"/>
            <a:chOff x="1080916" y="1660829"/>
            <a:chExt cx="7319190" cy="647506"/>
          </a:xfrm>
          <a:noFill/>
        </p:grpSpPr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2</a:t>
              </a:r>
              <a:endParaRPr sz="3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4145932"/>
            <a:ext cx="6942130" cy="647506"/>
            <a:chOff x="1080916" y="1660829"/>
            <a:chExt cx="7319190" cy="647506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3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888478" y="1808921"/>
              <a:ext cx="5406758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함수를 적절히 잘 사용하는게 곧 프로그래밍 능력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Shape 150">
            <a:extLst>
              <a:ext uri="{FF2B5EF4-FFF2-40B4-BE49-F238E27FC236}">
                <a16:creationId xmlns:a16="http://schemas.microsoft.com/office/drawing/2014/main" id="{3D70E221-CB80-40CB-AE86-E00CC27376A7}"/>
              </a:ext>
            </a:extLst>
          </p:cNvPr>
          <p:cNvSpPr/>
          <p:nvPr/>
        </p:nvSpPr>
        <p:spPr>
          <a:xfrm>
            <a:off x="1278442" y="3040781"/>
            <a:ext cx="8845946" cy="693673"/>
          </a:xfrm>
          <a:prstGeom prst="rect">
            <a:avLst/>
          </a:prstGeom>
          <a:noFill/>
          <a:ln w="3175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 자주 사용할 코드들을 </a:t>
            </a:r>
            <a:r>
              <a:rPr lang="ko-KR" altLang="en-US" dirty="0" err="1">
                <a:solidFill>
                  <a:schemeClr val="tx1"/>
                </a:solidFill>
              </a:rPr>
              <a:t>모아놓은</a:t>
            </a:r>
            <a:r>
              <a:rPr lang="ko-KR" altLang="en-US" dirty="0">
                <a:solidFill>
                  <a:schemeClr val="tx1"/>
                </a:solidFill>
              </a:rPr>
              <a:t> 것이라고 볼 수도 있음</a:t>
            </a:r>
            <a:r>
              <a:rPr lang="en-US" altLang="ko-KR" dirty="0">
                <a:solidFill>
                  <a:schemeClr val="tx1"/>
                </a:solidFill>
              </a:rPr>
              <a:t>.  (</a:t>
            </a:r>
            <a:r>
              <a:rPr lang="ko-KR" altLang="en-US" dirty="0">
                <a:solidFill>
                  <a:schemeClr val="tx1"/>
                </a:solidFill>
              </a:rPr>
              <a:t>하나의 함수를 여러 번   호출 가능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sz="2000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24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184405"/>
          </a:xfrm>
        </p:spPr>
        <p:txBody>
          <a:bodyPr/>
          <a:lstStyle/>
          <a:p>
            <a:pPr algn="l"/>
            <a:r>
              <a:rPr lang="ko-KR" altLang="en-US" dirty="0">
                <a:latin typeface="Apple SD 산돌고딕 Neo 세미볼드체"/>
              </a:rPr>
              <a:t>함수는 </a:t>
            </a:r>
            <a:r>
              <a:rPr lang="ko-KR" altLang="en-US" dirty="0">
                <a:solidFill>
                  <a:srgbClr val="FF0000"/>
                </a:solidFill>
                <a:latin typeface="Apple SD 산돌고딕 Neo 세미볼드체"/>
              </a:rPr>
              <a:t>이름</a:t>
            </a:r>
            <a:r>
              <a:rPr lang="en-US" altLang="ko-KR" dirty="0">
                <a:latin typeface="Apple SD 산돌고딕 Neo 세미볼드체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pple SD 산돌고딕 Neo 세미볼드체"/>
              </a:rPr>
              <a:t>인자</a:t>
            </a:r>
            <a:r>
              <a:rPr lang="en-US" altLang="ko-KR" dirty="0">
                <a:latin typeface="Apple SD 산돌고딕 Neo 세미볼드체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pple SD 산돌고딕 Neo 세미볼드체"/>
              </a:rPr>
              <a:t>본체</a:t>
            </a:r>
            <a:r>
              <a:rPr lang="en-US" altLang="ko-KR" dirty="0">
                <a:latin typeface="Apple SD 산돌고딕 Neo 세미볼드체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Apple SD 산돌고딕 Neo 세미볼드체"/>
              </a:rPr>
              <a:t>반환값</a:t>
            </a:r>
            <a:r>
              <a:rPr lang="ko-KR" altLang="en-US" dirty="0" err="1">
                <a:latin typeface="Apple SD 산돌고딕 Neo 세미볼드체"/>
              </a:rPr>
              <a:t>으로</a:t>
            </a:r>
            <a:r>
              <a:rPr lang="ko-KR" altLang="en-US" dirty="0">
                <a:latin typeface="Apple SD 산돌고딕 Neo 세미볼드체"/>
              </a:rPr>
              <a:t> 구성됨</a:t>
            </a:r>
            <a:r>
              <a:rPr lang="en-US" altLang="ko-KR" dirty="0">
                <a:latin typeface="Apple SD 산돌고딕 Neo 세미볼드체"/>
              </a:rPr>
              <a:t> </a:t>
            </a:r>
            <a:endParaRPr lang="ko-KR" altLang="en-US" dirty="0">
              <a:latin typeface="Apple SD 산돌고딕 Neo 세미볼드체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00" y="2649526"/>
            <a:ext cx="5370369" cy="2755641"/>
          </a:xfrm>
          <a:prstGeom prst="rect">
            <a:avLst/>
          </a:prstGeom>
        </p:spPr>
      </p:pic>
      <p:cxnSp>
        <p:nvCxnSpPr>
          <p:cNvPr id="5" name="직선 연결선 4"/>
          <p:cNvCxnSpPr>
            <a:cxnSpLocks/>
          </p:cNvCxnSpPr>
          <p:nvPr/>
        </p:nvCxnSpPr>
        <p:spPr>
          <a:xfrm>
            <a:off x="3406500" y="3108960"/>
            <a:ext cx="5152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043680" y="4978400"/>
            <a:ext cx="3302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053840" y="3108960"/>
            <a:ext cx="18186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014720" y="3108960"/>
            <a:ext cx="2113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921760" y="3222217"/>
            <a:ext cx="4855109" cy="1010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FF0000"/>
              </a:solidFill>
              <a:latin typeface="Apple SD 산돌고딕 Neo 세미볼드체"/>
            </a:endParaRPr>
          </a:p>
        </p:txBody>
      </p:sp>
      <p:cxnSp>
        <p:nvCxnSpPr>
          <p:cNvPr id="19" name="연결선: 꺾임 18"/>
          <p:cNvCxnSpPr/>
          <p:nvPr/>
        </p:nvCxnSpPr>
        <p:spPr>
          <a:xfrm rot="10800000" flipV="1">
            <a:off x="2692400" y="3108960"/>
            <a:ext cx="975360" cy="731520"/>
          </a:xfrm>
          <a:prstGeom prst="bentConnector3">
            <a:avLst>
              <a:gd name="adj1" fmla="val 2083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0152" y="365801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Apple SD 산돌고딕 Neo 세미볼드체"/>
              </a:rPr>
              <a:t>반환값의</a:t>
            </a:r>
            <a:r>
              <a:rPr lang="ko-KR" altLang="en-US" b="1" dirty="0">
                <a:solidFill>
                  <a:srgbClr val="FF0000"/>
                </a:solidFill>
                <a:latin typeface="Apple SD 산돌고딕 Neo 세미볼드체"/>
              </a:rPr>
              <a:t> 자료형</a:t>
            </a:r>
          </a:p>
        </p:txBody>
      </p:sp>
      <p:cxnSp>
        <p:nvCxnSpPr>
          <p:cNvPr id="22" name="연결선: 꺾임 21"/>
          <p:cNvCxnSpPr>
            <a:cxnSpLocks/>
            <a:endCxn id="23" idx="3"/>
          </p:cNvCxnSpPr>
          <p:nvPr/>
        </p:nvCxnSpPr>
        <p:spPr>
          <a:xfrm rot="10800000" flipV="1">
            <a:off x="2461567" y="3110432"/>
            <a:ext cx="2661977" cy="1201080"/>
          </a:xfrm>
          <a:prstGeom prst="bentConnector3">
            <a:avLst>
              <a:gd name="adj1" fmla="val 534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0984" y="41268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Apple SD 산돌고딕 Neo 세미볼드체"/>
              </a:rPr>
              <a:t>함수의 이름</a:t>
            </a:r>
            <a:endParaRPr lang="ko-KR" altLang="en-US" b="1" dirty="0">
              <a:solidFill>
                <a:srgbClr val="FF0000"/>
              </a:solidFill>
              <a:latin typeface="Apple SD 산돌고딕 Neo 세미볼드체"/>
            </a:endParaRPr>
          </a:p>
        </p:txBody>
      </p:sp>
      <p:cxnSp>
        <p:nvCxnSpPr>
          <p:cNvPr id="26" name="연결선: 꺾임 25"/>
          <p:cNvCxnSpPr>
            <a:cxnSpLocks/>
            <a:endCxn id="27" idx="1"/>
          </p:cNvCxnSpPr>
          <p:nvPr/>
        </p:nvCxnSpPr>
        <p:spPr>
          <a:xfrm>
            <a:off x="7071360" y="3108960"/>
            <a:ext cx="2220769" cy="602012"/>
          </a:xfrm>
          <a:prstGeom prst="bentConnector3">
            <a:avLst>
              <a:gd name="adj1" fmla="val 470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292129" y="352630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pple SD 산돌고딕 Neo 세미볼드체"/>
              </a:rPr>
              <a:t>인자 목록</a:t>
            </a:r>
          </a:p>
        </p:txBody>
      </p:sp>
      <p:cxnSp>
        <p:nvCxnSpPr>
          <p:cNvPr id="31" name="연결선: 꺾임 30"/>
          <p:cNvCxnSpPr>
            <a:cxnSpLocks/>
            <a:stCxn id="15" idx="2"/>
            <a:endCxn id="32" idx="1"/>
          </p:cNvCxnSpPr>
          <p:nvPr/>
        </p:nvCxnSpPr>
        <p:spPr>
          <a:xfrm rot="16200000" flipH="1">
            <a:off x="7592145" y="2990247"/>
            <a:ext cx="407884" cy="289354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42859" y="4456295"/>
            <a:ext cx="188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Apple SD 산돌고딕 Neo 세미볼드체"/>
              </a:rPr>
              <a:t>함수의 본체</a:t>
            </a:r>
          </a:p>
        </p:txBody>
      </p:sp>
      <p:cxnSp>
        <p:nvCxnSpPr>
          <p:cNvPr id="37" name="연결선: 꺾임 36"/>
          <p:cNvCxnSpPr>
            <a:cxnSpLocks/>
            <a:endCxn id="38" idx="3"/>
          </p:cNvCxnSpPr>
          <p:nvPr/>
        </p:nvCxnSpPr>
        <p:spPr>
          <a:xfrm rot="10800000" flipV="1">
            <a:off x="3759860" y="4978399"/>
            <a:ext cx="2254860" cy="1095855"/>
          </a:xfrm>
          <a:prstGeom prst="bentConnector3">
            <a:avLst>
              <a:gd name="adj1" fmla="val 539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82697" y="5889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Apple SD 산돌고딕 Neo 세미볼드체"/>
              </a:rPr>
              <a:t>반환값</a:t>
            </a:r>
            <a:endParaRPr lang="ko-KR" altLang="en-US" b="1" dirty="0">
              <a:solidFill>
                <a:srgbClr val="FF0000"/>
              </a:solidFill>
              <a:latin typeface="Apple SD 산돌고딕 Neo 세미볼드체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pple SD 산돌고딕 Neo 세미볼드체"/>
                <a:ea typeface="Adobe 고딕 Std B" panose="020B0800000000000000" pitchFamily="34" charset="-127"/>
              </a:rPr>
              <a:t>함수 정의하기 </a:t>
            </a:r>
          </a:p>
        </p:txBody>
      </p:sp>
    </p:spTree>
    <p:extLst>
      <p:ext uri="{BB962C8B-B14F-4D97-AF65-F5344CB8AC3E}">
        <p14:creationId xmlns:p14="http://schemas.microsoft.com/office/powerpoint/2010/main" val="79748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1" grpId="0"/>
      <p:bldP spid="21" grpId="1"/>
      <p:bldP spid="23" grpId="0"/>
      <p:bldP spid="23" grpId="1"/>
      <p:bldP spid="27" grpId="0"/>
      <p:bldP spid="27" grpId="1"/>
      <p:bldP spid="32" grpId="0"/>
      <p:bldP spid="32" grpId="1"/>
      <p:bldP spid="38" grpId="0"/>
      <p:bldP spid="3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184405"/>
          </a:xfrm>
        </p:spPr>
        <p:txBody>
          <a:bodyPr/>
          <a:lstStyle/>
          <a:p>
            <a:pPr algn="l"/>
            <a:r>
              <a:rPr lang="ko-KR" altLang="en-US" dirty="0"/>
              <a:t>함수를 사용하는 것을 </a:t>
            </a:r>
            <a:r>
              <a:rPr lang="ko-KR" altLang="en-US" dirty="0">
                <a:solidFill>
                  <a:srgbClr val="FF0000"/>
                </a:solidFill>
              </a:rPr>
              <a:t>함수를 호출</a:t>
            </a:r>
            <a:r>
              <a:rPr lang="ko-KR" altLang="en-US" dirty="0"/>
              <a:t>한다고 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 호출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6F78C0-CE05-40B9-A9EA-F61FD137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30" y="3097859"/>
            <a:ext cx="4851310" cy="2173936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2D555CD-C680-4EDE-B10F-91E68AFBF44D}"/>
              </a:ext>
            </a:extLst>
          </p:cNvPr>
          <p:cNvCxnSpPr/>
          <p:nvPr/>
        </p:nvCxnSpPr>
        <p:spPr>
          <a:xfrm>
            <a:off x="4562669" y="4184827"/>
            <a:ext cx="38162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85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184405"/>
          </a:xfrm>
        </p:spPr>
        <p:txBody>
          <a:bodyPr/>
          <a:lstStyle/>
          <a:p>
            <a:pPr algn="l"/>
            <a:r>
              <a:rPr lang="ko-KR" altLang="en-US" dirty="0"/>
              <a:t>함수를 사용하는 것을 함수를 호출한다고 함</a:t>
            </a:r>
          </a:p>
          <a:p>
            <a:pPr algn="l"/>
            <a:r>
              <a:rPr lang="ko-KR" altLang="en-US" dirty="0"/>
              <a:t>함수 실행이 </a:t>
            </a:r>
            <a:r>
              <a:rPr lang="ko-KR" altLang="en-US" dirty="0">
                <a:solidFill>
                  <a:srgbClr val="FF0000"/>
                </a:solidFill>
              </a:rPr>
              <a:t>종료</a:t>
            </a:r>
            <a:r>
              <a:rPr lang="ko-KR" altLang="en-US" dirty="0"/>
              <a:t>되면 </a:t>
            </a:r>
            <a:r>
              <a:rPr lang="ko-KR" altLang="en-US" dirty="0">
                <a:solidFill>
                  <a:srgbClr val="FF0000"/>
                </a:solidFill>
              </a:rPr>
              <a:t>호출한 자리로 </a:t>
            </a:r>
            <a:r>
              <a:rPr lang="ko-KR" altLang="en-US" dirty="0" err="1">
                <a:solidFill>
                  <a:srgbClr val="FF0000"/>
                </a:solidFill>
              </a:rPr>
              <a:t>반환값</a:t>
            </a:r>
            <a:r>
              <a:rPr lang="ko-KR" altLang="en-US" dirty="0" err="1"/>
              <a:t>과</a:t>
            </a:r>
            <a:r>
              <a:rPr lang="ko-KR" altLang="en-US" dirty="0"/>
              <a:t> 함께 돌아옴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 호출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7729C3-10A6-4585-ABB9-FACE6765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30" y="3097859"/>
            <a:ext cx="4851310" cy="21739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C12714-17E2-4969-81D0-D3F885E9805F}"/>
              </a:ext>
            </a:extLst>
          </p:cNvPr>
          <p:cNvSpPr/>
          <p:nvPr/>
        </p:nvSpPr>
        <p:spPr>
          <a:xfrm>
            <a:off x="4488025" y="3676262"/>
            <a:ext cx="3800570" cy="482784"/>
          </a:xfrm>
          <a:prstGeom prst="rect">
            <a:avLst/>
          </a:prstGeom>
          <a:solidFill>
            <a:srgbClr val="313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3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184405"/>
          </a:xfrm>
        </p:spPr>
        <p:txBody>
          <a:bodyPr/>
          <a:lstStyle/>
          <a:p>
            <a:pPr algn="l"/>
            <a:r>
              <a:rPr lang="ko-KR" altLang="en-US" dirty="0"/>
              <a:t>함수를 호출하면</a:t>
            </a:r>
            <a:r>
              <a:rPr lang="en-US" altLang="ko-KR" dirty="0"/>
              <a:t>, </a:t>
            </a:r>
            <a:r>
              <a:rPr lang="ko-KR" altLang="en-US" dirty="0"/>
              <a:t>호출된 </a:t>
            </a:r>
            <a:r>
              <a:rPr lang="ko-KR" altLang="en-US" dirty="0">
                <a:solidFill>
                  <a:srgbClr val="FF0000"/>
                </a:solidFill>
              </a:rPr>
              <a:t>함수로 건너가 함수의 처음부터 실행</a:t>
            </a:r>
          </a:p>
          <a:p>
            <a:pPr algn="l"/>
            <a:r>
              <a:rPr lang="en-US" altLang="ko-KR" dirty="0">
                <a:solidFill>
                  <a:srgbClr val="FF0000"/>
                </a:solidFill>
              </a:rPr>
              <a:t>return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r>
              <a:rPr lang="ko-KR" altLang="en-US" dirty="0"/>
              <a:t>을 만날 경우 </a:t>
            </a:r>
            <a:r>
              <a:rPr lang="ko-KR" altLang="en-US" dirty="0">
                <a:solidFill>
                  <a:srgbClr val="FF0000"/>
                </a:solidFill>
              </a:rPr>
              <a:t>함수 종료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 호출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B76A76-DB36-4E4C-9DA5-7D6D1B42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2382509"/>
            <a:ext cx="4705350" cy="4475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885DED-C6F9-49A7-A620-B144FD2DC7AC}"/>
              </a:ext>
            </a:extLst>
          </p:cNvPr>
          <p:cNvSpPr txBox="1"/>
          <p:nvPr/>
        </p:nvSpPr>
        <p:spPr>
          <a:xfrm>
            <a:off x="8781184" y="256212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EC11F18-B6DE-498E-A2D9-6538216AD2CF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7624316" y="2746795"/>
            <a:ext cx="1156869" cy="329140"/>
          </a:xfrm>
          <a:prstGeom prst="bentConnector3">
            <a:avLst>
              <a:gd name="adj1" fmla="val 10006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5812A6A-41CD-4A8F-82C4-FA835A796993}"/>
              </a:ext>
            </a:extLst>
          </p:cNvPr>
          <p:cNvSpPr/>
          <p:nvPr/>
        </p:nvSpPr>
        <p:spPr>
          <a:xfrm>
            <a:off x="2986275" y="3409393"/>
            <a:ext cx="660400" cy="225342"/>
          </a:xfrm>
          <a:prstGeom prst="rightArrow">
            <a:avLst/>
          </a:prstGeom>
          <a:noFill/>
          <a:ln>
            <a:solidFill>
              <a:srgbClr val="A9B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7F87E0-7ECF-40CE-88C1-59EDC231FA5B}"/>
              </a:ext>
            </a:extLst>
          </p:cNvPr>
          <p:cNvSpPr/>
          <p:nvPr/>
        </p:nvSpPr>
        <p:spPr>
          <a:xfrm>
            <a:off x="5185915" y="4604104"/>
            <a:ext cx="1869440" cy="375920"/>
          </a:xfrm>
          <a:prstGeom prst="rect">
            <a:avLst/>
          </a:prstGeom>
          <a:solidFill>
            <a:srgbClr val="313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4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5D1393-CFAA-4303-BECF-CCA552AC43E6}"/>
              </a:ext>
            </a:extLst>
          </p:cNvPr>
          <p:cNvSpPr/>
          <p:nvPr/>
        </p:nvSpPr>
        <p:spPr>
          <a:xfrm>
            <a:off x="2986275" y="3704033"/>
            <a:ext cx="660400" cy="225342"/>
          </a:xfrm>
          <a:prstGeom prst="rightArrow">
            <a:avLst/>
          </a:prstGeom>
          <a:noFill/>
          <a:ln>
            <a:solidFill>
              <a:srgbClr val="A9B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238C930-3151-43CD-B92E-F072F01B58E4}"/>
              </a:ext>
            </a:extLst>
          </p:cNvPr>
          <p:cNvSpPr/>
          <p:nvPr/>
        </p:nvSpPr>
        <p:spPr>
          <a:xfrm>
            <a:off x="2986275" y="4008833"/>
            <a:ext cx="660400" cy="225342"/>
          </a:xfrm>
          <a:prstGeom prst="rightArrow">
            <a:avLst/>
          </a:prstGeom>
          <a:noFill/>
          <a:ln>
            <a:solidFill>
              <a:srgbClr val="A9B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94DC4A2-24AD-4942-9295-92AD5D2440C4}"/>
              </a:ext>
            </a:extLst>
          </p:cNvPr>
          <p:cNvSpPr/>
          <p:nvPr/>
        </p:nvSpPr>
        <p:spPr>
          <a:xfrm>
            <a:off x="2960875" y="4679393"/>
            <a:ext cx="660400" cy="225342"/>
          </a:xfrm>
          <a:prstGeom prst="rightArrow">
            <a:avLst/>
          </a:prstGeom>
          <a:noFill/>
          <a:ln>
            <a:solidFill>
              <a:srgbClr val="A9B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D4D21E7-3A1A-480C-AF3A-A7101C3ED4B2}"/>
              </a:ext>
            </a:extLst>
          </p:cNvPr>
          <p:cNvSpPr/>
          <p:nvPr/>
        </p:nvSpPr>
        <p:spPr>
          <a:xfrm>
            <a:off x="2986275" y="5949393"/>
            <a:ext cx="660400" cy="225342"/>
          </a:xfrm>
          <a:prstGeom prst="rightArrow">
            <a:avLst/>
          </a:prstGeom>
          <a:noFill/>
          <a:ln>
            <a:solidFill>
              <a:srgbClr val="A9B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BE0944A-5C59-4B45-9198-A98840690250}"/>
              </a:ext>
            </a:extLst>
          </p:cNvPr>
          <p:cNvSpPr/>
          <p:nvPr/>
        </p:nvSpPr>
        <p:spPr>
          <a:xfrm>
            <a:off x="2986275" y="6267996"/>
            <a:ext cx="660400" cy="225342"/>
          </a:xfrm>
          <a:prstGeom prst="rightArrow">
            <a:avLst/>
          </a:prstGeom>
          <a:noFill/>
          <a:ln>
            <a:solidFill>
              <a:srgbClr val="A9B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5353A-475A-4075-9DA5-D10234EAD1DD}"/>
              </a:ext>
            </a:extLst>
          </p:cNvPr>
          <p:cNvSpPr/>
          <p:nvPr/>
        </p:nvSpPr>
        <p:spPr>
          <a:xfrm>
            <a:off x="4200395" y="5885215"/>
            <a:ext cx="2336800" cy="375920"/>
          </a:xfrm>
          <a:prstGeom prst="rect">
            <a:avLst/>
          </a:prstGeom>
          <a:solidFill>
            <a:srgbClr val="313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06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2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771787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때로는 </a:t>
            </a:r>
            <a:r>
              <a:rPr lang="ko-KR" altLang="en-US" sz="2000" dirty="0" err="1"/>
              <a:t>반환값이</a:t>
            </a:r>
            <a:r>
              <a:rPr lang="ko-KR" altLang="en-US" sz="2000" dirty="0"/>
              <a:t> 없는 함수를 작성할 때도 있음</a:t>
            </a:r>
          </a:p>
          <a:p>
            <a:pPr algn="l"/>
            <a:r>
              <a:rPr lang="ko-KR" altLang="en-US" sz="2000" dirty="0" err="1">
                <a:solidFill>
                  <a:srgbClr val="FF0000"/>
                </a:solidFill>
              </a:rPr>
              <a:t>반환값의</a:t>
            </a:r>
            <a:r>
              <a:rPr lang="ko-KR" altLang="en-US" sz="2000" dirty="0">
                <a:solidFill>
                  <a:srgbClr val="FF0000"/>
                </a:solidFill>
              </a:rPr>
              <a:t> 타입을 </a:t>
            </a:r>
            <a:r>
              <a:rPr lang="en-US" altLang="ko-KR" sz="2000" dirty="0">
                <a:solidFill>
                  <a:srgbClr val="FF0000"/>
                </a:solidFill>
              </a:rPr>
              <a:t>void</a:t>
            </a:r>
            <a:r>
              <a:rPr lang="ko-KR" altLang="en-US" sz="2000" dirty="0"/>
              <a:t>로 지정</a:t>
            </a:r>
          </a:p>
          <a:p>
            <a:pPr algn="l"/>
            <a:r>
              <a:rPr lang="ko-KR" altLang="en-US" sz="2000" dirty="0"/>
              <a:t>따로 </a:t>
            </a:r>
            <a:r>
              <a:rPr lang="en-US" altLang="ko-KR" sz="2000" dirty="0">
                <a:solidFill>
                  <a:srgbClr val="FF0000"/>
                </a:solidFill>
              </a:rPr>
              <a:t>return</a:t>
            </a:r>
            <a:r>
              <a:rPr lang="ko-KR" altLang="en-US" sz="2000" dirty="0">
                <a:solidFill>
                  <a:srgbClr val="FF0000"/>
                </a:solidFill>
              </a:rPr>
              <a:t>해줄 필요 없음</a:t>
            </a:r>
          </a:p>
          <a:p>
            <a:pPr algn="l"/>
            <a:r>
              <a:rPr lang="en-US" altLang="ko-KR" sz="2000" dirty="0"/>
              <a:t>return; </a:t>
            </a:r>
            <a:r>
              <a:rPr lang="ko-KR" altLang="en-US" sz="2000" dirty="0"/>
              <a:t>을 하면 함수 실행을 종료함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543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반환값이</a:t>
            </a:r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없는 함수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2D57AA-7F2C-4CCD-ABDB-2C522C888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92" y="3340794"/>
            <a:ext cx="5640418" cy="251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184405"/>
          </a:xfrm>
        </p:spPr>
        <p:txBody>
          <a:bodyPr/>
          <a:lstStyle/>
          <a:p>
            <a:pPr algn="l"/>
            <a:r>
              <a:rPr lang="ko-KR" altLang="en-US" dirty="0"/>
              <a:t>함수 내에서 선언한 변수는 </a:t>
            </a:r>
            <a:r>
              <a:rPr lang="ko-KR" altLang="en-US" dirty="0">
                <a:solidFill>
                  <a:srgbClr val="FF0000"/>
                </a:solidFill>
              </a:rPr>
              <a:t>함수 내에서만 유효</a:t>
            </a:r>
          </a:p>
          <a:p>
            <a:pPr algn="l"/>
            <a:r>
              <a:rPr lang="ko-KR" altLang="en-US" dirty="0"/>
              <a:t>다른 함수에서 이름이 같은 변수를 사용한다면 다른 변수임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지역변수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D5A3D8-F61B-4388-9D7A-6C877A80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356" y="2570597"/>
            <a:ext cx="4213225" cy="41595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1F24B7-F57B-4C6F-89C7-EB10E0AA19FB}"/>
              </a:ext>
            </a:extLst>
          </p:cNvPr>
          <p:cNvSpPr txBox="1"/>
          <p:nvPr/>
        </p:nvSpPr>
        <p:spPr>
          <a:xfrm>
            <a:off x="7444571" y="4746842"/>
            <a:ext cx="3424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컴파일 에러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main</a:t>
            </a:r>
            <a:r>
              <a:rPr lang="ko-KR" altLang="en-US" dirty="0">
                <a:solidFill>
                  <a:srgbClr val="FF0000"/>
                </a:solidFill>
              </a:rPr>
              <a:t>함수에는 </a:t>
            </a:r>
            <a:r>
              <a:rPr lang="en-US" altLang="ko-KR" dirty="0">
                <a:solidFill>
                  <a:srgbClr val="FF0000"/>
                </a:solidFill>
              </a:rPr>
              <a:t>result </a:t>
            </a:r>
            <a:r>
              <a:rPr lang="ko-KR" altLang="en-US" dirty="0">
                <a:solidFill>
                  <a:srgbClr val="FF0000"/>
                </a:solidFill>
              </a:rPr>
              <a:t>변수가 없음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D5EAE9-97AE-46D3-BB73-CF9AEFDDCECD}"/>
              </a:ext>
            </a:extLst>
          </p:cNvPr>
          <p:cNvCxnSpPr>
            <a:cxnSpLocks/>
          </p:cNvCxnSpPr>
          <p:nvPr/>
        </p:nvCxnSpPr>
        <p:spPr>
          <a:xfrm flipV="1">
            <a:off x="6881238" y="5107422"/>
            <a:ext cx="438150" cy="5715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2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039982" y="1386192"/>
            <a:ext cx="9144000" cy="1184405"/>
          </a:xfrm>
        </p:spPr>
        <p:txBody>
          <a:bodyPr/>
          <a:lstStyle/>
          <a:p>
            <a:pPr algn="l"/>
            <a:r>
              <a:rPr lang="ko-KR" altLang="en-US" dirty="0"/>
              <a:t>우리는 함수를 알기 전부터 함수를 잘 쓰고 있었음</a:t>
            </a:r>
          </a:p>
          <a:p>
            <a:pPr algn="l"/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ko-KR" altLang="en-US" dirty="0"/>
              <a:t>함수에 </a:t>
            </a:r>
            <a:r>
              <a:rPr lang="ko-KR" altLang="en-US" dirty="0">
                <a:solidFill>
                  <a:srgbClr val="FF0000"/>
                </a:solidFill>
              </a:rPr>
              <a:t>“</a:t>
            </a:r>
            <a:r>
              <a:rPr lang="en-US" altLang="ko-KR" dirty="0">
                <a:solidFill>
                  <a:srgbClr val="FF0000"/>
                </a:solidFill>
              </a:rPr>
              <a:t>Hello, world!\n” </a:t>
            </a:r>
            <a:r>
              <a:rPr lang="ko-KR" altLang="en-US" dirty="0">
                <a:solidFill>
                  <a:srgbClr val="FF0000"/>
                </a:solidFill>
              </a:rPr>
              <a:t>문자열을 인수로 넘기며 호출</a:t>
            </a:r>
            <a:r>
              <a:rPr lang="ko-KR" altLang="en-US" dirty="0"/>
              <a:t>한 것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7DA6B-2351-40A9-AC80-AE9FEE033EA4}"/>
              </a:ext>
            </a:extLst>
          </p:cNvPr>
          <p:cNvSpPr txBox="1"/>
          <p:nvPr/>
        </p:nvSpPr>
        <p:spPr>
          <a:xfrm>
            <a:off x="583739" y="340867"/>
            <a:ext cx="39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printf</a:t>
            </a:r>
            <a:endParaRPr lang="ko-KR" altLang="en-US" sz="4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A7C28F-0608-47E1-B198-F32A52E7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314" y="2919238"/>
            <a:ext cx="6132917" cy="215709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9D95E2-6A66-4880-8837-554013EB4286}"/>
              </a:ext>
            </a:extLst>
          </p:cNvPr>
          <p:cNvCxnSpPr>
            <a:endCxn id="7" idx="3"/>
          </p:cNvCxnSpPr>
          <p:nvPr/>
        </p:nvCxnSpPr>
        <p:spPr>
          <a:xfrm>
            <a:off x="3779520" y="3997785"/>
            <a:ext cx="538171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493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5860</TotalTime>
  <Words>1069</Words>
  <Application>Microsoft Office PowerPoint</Application>
  <PresentationFormat>와이드스크린</PresentationFormat>
  <Paragraphs>166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Arial</vt:lpstr>
      <vt:lpstr>Apple SD 산돌고딕 Neo 세미볼드체</vt:lpstr>
      <vt:lpstr>서울남산체 B</vt:lpstr>
      <vt:lpstr>Adobe 고딕 Std B</vt:lpstr>
      <vt:lpstr>Dinbol</vt:lpstr>
      <vt:lpstr>서울남산 장체 L</vt:lpstr>
      <vt:lpstr>Office 테마</vt:lpstr>
      <vt:lpstr>초심자들을 위한 C언어 세션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145</cp:revision>
  <dcterms:created xsi:type="dcterms:W3CDTF">2020-03-07T07:12:46Z</dcterms:created>
  <dcterms:modified xsi:type="dcterms:W3CDTF">2020-05-16T11:23:51Z</dcterms:modified>
</cp:coreProperties>
</file>